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76" r:id="rId3"/>
    <p:sldId id="277" r:id="rId4"/>
    <p:sldId id="278" r:id="rId5"/>
    <p:sldId id="257" r:id="rId6"/>
    <p:sldId id="258" r:id="rId7"/>
    <p:sldId id="279" r:id="rId8"/>
    <p:sldId id="280" r:id="rId9"/>
    <p:sldId id="281" r:id="rId10"/>
    <p:sldId id="282" r:id="rId11"/>
    <p:sldId id="283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1" autoAdjust="0"/>
    <p:restoredTop sz="94660"/>
  </p:normalViewPr>
  <p:slideViewPr>
    <p:cSldViewPr>
      <p:cViewPr varScale="1">
        <p:scale>
          <a:sx n="91" d="100"/>
          <a:sy n="91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B08FD-FEF8-4016-9F59-A68C64997CD5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4ED26-0C83-4CB7-B393-B14890EFF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BE4DE-00BB-42FF-A9FD-737A0884A735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6D27-A018-4C7C-B520-8356D6484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CFB32-B5D9-4248-AB74-E1987A6479A5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CCCC9-964D-4426-B6FC-EA2611BB1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071DA-AEEC-4238-83C6-A6C2B28626B8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69034-0CEC-48D8-87BF-9753EB682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530EC-15F8-4D29-A538-944869CC4A91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9DB0A-9863-4B58-B2C6-293D61460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BA118-C126-4DA3-9922-96649D3C9DC8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9CF19-43FA-4B37-8221-B53E571E9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A329C-A7AD-45BD-98BF-B3582C56E0F1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0DB90-2464-4864-AFA3-387DBDAF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5D62F-C14A-40FD-BBF5-41B878AD5065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5279A-17AA-4ECB-B7F7-688724C60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127D1-5EDF-4A51-B701-00758D9D7D3B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31B86-E3B4-4475-AFE2-B3161320B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57683-470A-4D93-991E-F6D35EF4A6F9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99C7-B61B-4A80-B3C4-D5E283DA3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03925-3283-4B83-96D9-E65CD84C0D61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B32CE-DDB4-46ED-ACF0-A68199E2E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E681E5-ADC9-46AD-9D2C-769E8A948FA8}" type="datetimeFigureOut">
              <a:rPr lang="en-US"/>
              <a:pPr>
                <a:defRPr/>
              </a:pPr>
              <a:t>10/14/2015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1B3098-6E57-4398-9001-350BE1C5F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9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eaLnBrk="0" fontAlgn="base" hangingPunct="0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eaLnBrk="0" fontAlgn="base" hangingPunct="0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eaLnBrk="0" fontAlgn="base" hangingPunct="0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eaLnBrk="0" fontAlgn="base" hangingPunct="0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609600" y="1295400"/>
            <a:ext cx="7848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4400" b="1">
                <a:solidFill>
                  <a:schemeClr val="bg1"/>
                </a:solidFill>
              </a:rPr>
              <a:t>ВІЙСЬКОВО-ПОБУТОВА ОРГАНІЗАЦІЯ КОЗАЦТВА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body" idx="1"/>
          </p:nvPr>
        </p:nvSpPr>
        <p:spPr>
          <a:xfrm>
            <a:off x="152400" y="4267200"/>
            <a:ext cx="8534400" cy="213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Кожен християнин чоловічої статі, незалежно від свого соціального стану, міг приєднатися до козацького братства. Міг він і при бажанні покинути його. Але щоб козака прийняли на Січ, він повинен був: знати українську мову, мати православну віру, вміти володіти зброєю, бути неодруженим, дотримуватись традицій товариства та клятви вірності йому. Сімейні козаки могли мати своє господарство та сім’ю і проживати за межами Січі.</a:t>
            </a:r>
            <a:endParaRPr lang="ru-RU" sz="2000" smtClean="0">
              <a:latin typeface="Times New Roman" pitchFamily="18" charset="0"/>
            </a:endParaRPr>
          </a:p>
        </p:txBody>
      </p:sp>
      <p:sp>
        <p:nvSpPr>
          <p:cNvPr id="22530" name="AutoShape 5" descr="Картинки по запросу козацьке братство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22531" name="AutoShape 7" descr="Картинки по запросу козацьке братство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/>
          </a:p>
        </p:txBody>
      </p:sp>
      <p:pic>
        <p:nvPicPr>
          <p:cNvPr id="22532" name="Picture 9" descr="respublika0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28600"/>
            <a:ext cx="61722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idx="1"/>
          </p:nvPr>
        </p:nvSpPr>
        <p:spPr>
          <a:xfrm>
            <a:off x="381000" y="3810000"/>
            <a:ext cx="8305800" cy="2819400"/>
          </a:xfrm>
        </p:spPr>
        <p:txBody>
          <a:bodyPr/>
          <a:lstStyle/>
          <a:p>
            <a:r>
              <a:rPr lang="uk-UA" sz="2200" smtClean="0"/>
              <a:t>До козацької символіки  XVI-XVII століття належали клейноди й атрибути української державності: прапор, бунчук, булава, печатка, духові труби, мідні котли, гармати. Вони відображали військовий й адміністративний уклад козацтва. Козацькі символи, клейноди, стали визначним явищем в історії державності й культури українського народу за часів середньовіччя.</a:t>
            </a:r>
            <a:endParaRPr lang="ru-RU" sz="2200" smtClean="0"/>
          </a:p>
        </p:txBody>
      </p:sp>
      <p:pic>
        <p:nvPicPr>
          <p:cNvPr id="23554" name="Picture 5" descr="15183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52400"/>
            <a:ext cx="581025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58799" y="1044772"/>
            <a:ext cx="7696201" cy="4510157"/>
          </a:xfrm>
          <a:gradFill>
            <a:gsLst>
              <a:gs pos="0">
                <a:schemeClr val="accent3">
                  <a:tint val="70000"/>
                  <a:satMod val="13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130000" r="50000" b="-30000"/>
            </a:path>
          </a:gradFill>
          <a:ln>
            <a:solidFill>
              <a:schemeClr val="accent3">
                <a:shade val="50000"/>
                <a:satMod val="103000"/>
              </a:schemeClr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3200" b="1" smtClean="0">
                <a:solidFill>
                  <a:schemeClr val="bg1"/>
                </a:solidFill>
                <a:cs typeface="Arial" charset="0"/>
              </a:rPr>
              <a:t>Отже</a:t>
            </a:r>
            <a:r>
              <a:rPr lang="ru-RU" sz="2400" smtClean="0">
                <a:solidFill>
                  <a:schemeClr val="bg1"/>
                </a:solidFill>
                <a:cs typeface="Arial" charset="0"/>
              </a:rPr>
              <a:t>, </a:t>
            </a:r>
            <a:r>
              <a:rPr lang="ru-RU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козацьке військо дійсно було незалежним політсистемним утворенням, котре згодом набуло всіх ознак держави. Ми можемо назвати таку організацію демократичним устроєм, адже унікальність козацтва в тому, що початкова відсутність чіткого устрою не завадила створити міцну державу, де владу мав саме народ. Отож організація війська запорізського заслуговує уваги, адже вона є унікальною формою демократіїї, що довела своє право на існування на практиці</a:t>
            </a:r>
            <a:r>
              <a:rPr lang="en-US" sz="1800" smtClean="0">
                <a:solidFill>
                  <a:schemeClr val="bg1"/>
                </a:solidFill>
                <a:latin typeface="Arial" charset="0"/>
                <a:cs typeface="Arial" charset="0"/>
              </a:rPr>
              <a:t>. </a:t>
            </a:r>
            <a: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Яскравий слід у процесі українського державотворення козацька держава, безумовно, залишила.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44776" y="598371"/>
            <a:ext cx="4027410" cy="4802252"/>
          </a:xfrm>
          <a:gradFill>
            <a:gsLst>
              <a:gs pos="0">
                <a:schemeClr val="accent3">
                  <a:tint val="70000"/>
                  <a:satMod val="13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130000" r="50000" b="-30000"/>
            </a:path>
          </a:gradFill>
          <a:ln>
            <a:solidFill>
              <a:schemeClr val="accent3">
                <a:shade val="50000"/>
                <a:satMod val="103000"/>
              </a:schemeClr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1800">
                <a:solidFill>
                  <a:schemeClr val="bg1"/>
                </a:solidFill>
                <a:latin typeface="Arial" charset="0"/>
                <a:cs typeface="Arial" charset="0"/>
              </a:rPr>
              <a:t>Першими магнатами, що організовували козаків, були православні українці. До найславетніших з них належав Дмитро Вишневецький (Байда). Канівський староста Вишневецький зібрав розрізнені козацькі ватаги і збудував на віддаленому, стратегічно-розташованому за дніпровськими порогами острові Мала Хортиця форт, що мав стати заслоном від татар. Так Дмитро Вишневецький заснував Запорізьку Січ, яка вважається колискою</a:t>
            </a:r>
            <a:r>
              <a:rPr lang="en-US" sz="180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uk-UA" sz="1800">
                <a:solidFill>
                  <a:schemeClr val="bg1"/>
                </a:solidFill>
                <a:latin typeface="Arial" charset="0"/>
                <a:cs typeface="Arial" charset="0"/>
              </a:rPr>
              <a:t>українського козацтва.</a:t>
            </a:r>
            <a:endParaRPr lang="ru-RU" sz="18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6" name="Рисунок 5" descr="5244686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533400"/>
            <a:ext cx="4114800" cy="541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84175" y="4843462"/>
            <a:ext cx="8686800" cy="1905000"/>
          </a:xfrm>
          <a:gradFill>
            <a:gsLst>
              <a:gs pos="0">
                <a:schemeClr val="accent3">
                  <a:tint val="70000"/>
                  <a:satMod val="130000"/>
                </a:schemeClr>
              </a:gs>
              <a:gs pos="43000">
                <a:schemeClr val="accent3">
                  <a:tint val="44000"/>
                  <a:satMod val="165000"/>
                </a:schemeClr>
              </a:gs>
              <a:gs pos="93000">
                <a:schemeClr val="accent3">
                  <a:tint val="15000"/>
                  <a:satMod val="165000"/>
                </a:schemeClr>
              </a:gs>
              <a:gs pos="100000">
                <a:schemeClr val="accent3">
                  <a:tint val="5000"/>
                  <a:satMod val="250000"/>
                </a:schemeClr>
              </a:gs>
            </a:gsLst>
            <a:path path="circle">
              <a:fillToRect l="50000" t="130000" r="50000" b="-30000"/>
            </a:path>
          </a:gradFill>
          <a:ln>
            <a:solidFill>
              <a:schemeClr val="accent3">
                <a:shade val="50000"/>
                <a:satMod val="103000"/>
              </a:schemeClr>
            </a:solidFill>
          </a:ln>
          <a:effectLst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uk-UA" sz="2000">
                <a:solidFill>
                  <a:schemeClr val="bg1"/>
                </a:solidFill>
                <a:latin typeface="Arial" charset="0"/>
                <a:cs typeface="Arial" charset="0"/>
              </a:rPr>
              <a:t>Саме слово “Січ” означало столицю всього запорозького козацтва, центр діяльності і управління всіма військовими справами.</a:t>
            </a:r>
            <a:r>
              <a:rPr lang="ru-RU" sz="200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uk-UA" sz="2000">
                <a:solidFill>
                  <a:schemeClr val="bg1"/>
                </a:solidFill>
                <a:latin typeface="Arial" charset="0"/>
                <a:cs typeface="Arial" charset="0"/>
              </a:rPr>
              <a:t>Поряд з цим терміном вживалося й слово “Кіш”</a:t>
            </a:r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r>
              <a:rPr lang="ru-RU" sz="200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uk-UA" sz="2000">
                <a:solidFill>
                  <a:schemeClr val="bg1"/>
                </a:solidFill>
                <a:latin typeface="Arial" charset="0"/>
                <a:cs typeface="Arial" charset="0"/>
              </a:rPr>
              <a:t>На чолі Коша стояв кошовий отаман, який обирався козацькою радою на 1 рік, але й міг бути переобраним на новий строк. В  XVI-XVII столітті кошовий отаман називався гетьманом</a:t>
            </a:r>
            <a:r>
              <a:rPr lang="uk-UA" sz="2000" b="1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r>
              <a:rPr lang="ru-RU" sz="20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5" name="Рисунок 4" descr="050e0d78437a3e5fadafe6df08c51c3a8e4a5d32.jpg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2362200" y="304800"/>
            <a:ext cx="6464300" cy="421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0687" y="4570967"/>
            <a:ext cx="8229601" cy="1951892"/>
          </a:xfrm>
          <a:gradFill>
            <a:gsLst>
              <a:gs pos="0">
                <a:schemeClr val="accent2">
                  <a:tint val="70000"/>
                  <a:satMod val="130000"/>
                </a:schemeClr>
              </a:gs>
              <a:gs pos="43000">
                <a:schemeClr val="accent2">
                  <a:tint val="44000"/>
                  <a:satMod val="165000"/>
                </a:schemeClr>
              </a:gs>
              <a:gs pos="93000">
                <a:schemeClr val="accent2">
                  <a:tint val="15000"/>
                  <a:satMod val="165000"/>
                </a:schemeClr>
              </a:gs>
              <a:gs pos="100000">
                <a:schemeClr val="accent2">
                  <a:tint val="5000"/>
                  <a:satMod val="250000"/>
                </a:schemeClr>
              </a:gs>
            </a:gsLst>
            <a:path path="circle">
              <a:fillToRect l="50000" t="130000" r="50000" b="-30000"/>
            </a:path>
          </a:gradFill>
          <a:ln>
            <a:solidFill>
              <a:schemeClr val="accent2">
                <a:shade val="50000"/>
                <a:satMod val="103000"/>
              </a:schemeClr>
            </a:solidFill>
          </a:ln>
          <a:effectLst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1800">
                <a:solidFill>
                  <a:schemeClr val="bg1"/>
                </a:solidFill>
                <a:latin typeface="Arial" charset="0"/>
                <a:cs typeface="Arial" charset="0"/>
              </a:rPr>
              <a:t>Отаман та інші старші чини володіли великою дисципліною, але основні питання вирішувалися на народних зборах – крузі. Саме там приймали рішення про виступи у походи, ділили по жеребкуванню земельні угіддя. Коли військо виступало у похід суходолом, то воно поділялося на полки, а кожен з них складався з трьох-чотирьох куренів. Курінь – це постійна казарма, де жили козаки і адміністративна одиниця у самій Січі.</a:t>
            </a:r>
            <a:r>
              <a:rPr lang="ru-RU" sz="18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4" name="Рисунок 3" descr="File_90266693Ve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225550" y="539367"/>
            <a:ext cx="6724066" cy="3795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152400" y="4343400"/>
            <a:ext cx="8839200" cy="1676400"/>
          </a:xfrm>
        </p:spPr>
        <p:txBody>
          <a:bodyPr/>
          <a:lstStyle/>
          <a:p>
            <a:pPr eaLnBrk="1" hangingPunct="1"/>
            <a:r>
              <a:rPr lang="uk-UA" sz="1800" smtClean="0"/>
              <a:t>На ворогів козаки кидалися відразу. В бою були дуже рухливі і завжди обходили ворожий табір з боків. Вони билися завзято, забуваючи про своє життя. В полон вони не здавалися. Це пояснювалося тим, що для більшості козаків не було для кого берегти себе. Щоб стримувати чужу кінноту вони обгороджувались возами із-за яких відстрілювались з мушкетів, тримаючись на місці по кілька тижнів. Для того щоб вороги не порозбивали возів, козаки прив´язували їх один до одного ланцюгами.</a:t>
            </a:r>
            <a:r>
              <a:rPr lang="ru-RU" sz="1800" smtClean="0"/>
              <a:t> </a:t>
            </a:r>
          </a:p>
        </p:txBody>
      </p:sp>
      <p:pic>
        <p:nvPicPr>
          <p:cNvPr id="17411" name="Рисунок 3" descr="97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52400"/>
            <a:ext cx="638810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9" descr="Kozak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282575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11" descr="pobratimstvo-u-kozaki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0"/>
            <a:ext cx="36544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12"/>
          <p:cNvSpPr>
            <a:spLocks noChangeArrowheads="1"/>
          </p:cNvSpPr>
          <p:nvPr/>
        </p:nvSpPr>
        <p:spPr bwMode="auto">
          <a:xfrm>
            <a:off x="152400" y="4329113"/>
            <a:ext cx="8991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>
                <a:solidFill>
                  <a:schemeClr val="bg1"/>
                </a:solidFill>
              </a:rPr>
              <a:t>У великій шані в козаків перебувало побратимство. Кожен козак віддавав своє життя за волю родичів і побратимів. На знак побратимства вони мінялися хрестами з тіла, а все інше було спільне. Вони дарували один одному коней, зброю. В боях билися поруч й рятували один одного або захищали своїм тілом. Побратимство надавало великої сили. Воно було однією з таємних причин їх непереможності</a:t>
            </a:r>
            <a:r>
              <a:rPr lang="en-US" sz="2000">
                <a:solidFill>
                  <a:schemeClr val="bg1"/>
                </a:solidFill>
              </a:rPr>
              <a:t>.</a:t>
            </a:r>
            <a:endParaRPr lang="ru-RU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4313238"/>
            <a:ext cx="8610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/>
              <a:t>Виганяючи ворога з рідного краю, козаки брали чимало хлопців із собою на Січ і віддавали в науку до куренів. Коли хлопчикові виповнювалося 14 років, той козак, що привіз його, брав свого вихованця щоб той чистив зброю, порався біля коня, всіляко допомагав у походах. Опівдні на башті стріляли з гармати. Цим пострілом кликали на обід. Тоді ставали всі в коло біля образів і отаман читав їм “Отче наш” і тільки після цього приступали до їжі. </a:t>
            </a:r>
          </a:p>
        </p:txBody>
      </p:sp>
      <p:pic>
        <p:nvPicPr>
          <p:cNvPr id="19458" name="Picture 6" descr="kozak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457200"/>
            <a:ext cx="57150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/>
          </p:cNvSpPr>
          <p:nvPr>
            <p:ph type="body" idx="1"/>
          </p:nvPr>
        </p:nvSpPr>
        <p:spPr>
          <a:xfrm>
            <a:off x="381000" y="4572000"/>
            <a:ext cx="8382000" cy="20272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200" smtClean="0"/>
              <a:t>За злочини  призначалися різні</a:t>
            </a:r>
            <a:r>
              <a:rPr lang="en-US" sz="2200" smtClean="0"/>
              <a:t> </a:t>
            </a:r>
            <a:r>
              <a:rPr lang="uk-UA" sz="2200" smtClean="0"/>
              <a:t>покарання. Застосовувалися: прив´язання до гармати за зневагу до начальства, за грошовий борг; шмагання нагаєм за злодійство. Найпопулярнішою стратою було забивання киями. Також використовували шибениці. Найстрашнішим було закопування злочинця живим в землю.</a:t>
            </a:r>
            <a:endParaRPr lang="ru-RU" sz="2200" smtClean="0"/>
          </a:p>
        </p:txBody>
      </p:sp>
      <p:pic>
        <p:nvPicPr>
          <p:cNvPr id="20482" name="Picture 5" descr="su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52400"/>
            <a:ext cx="567690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1"/>
          </p:nvPr>
        </p:nvSpPr>
        <p:spPr>
          <a:xfrm>
            <a:off x="304800" y="4343400"/>
            <a:ext cx="8382000" cy="198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000" smtClean="0"/>
              <a:t>Особливо на січі цінилася освіта. В школі навчалося біля 80-ти школярів, серед яких були дорослі і діти. Вони вчилися читанню, співів і письма; мали особливий, але схожий на все військо громадський устрій; обирали двох отаманів – одного для дорослих, другого для дітей. Головним вчителем був статутник, який крім прямих обов’язків дбав про здоров’я хлопчиків, сповідав і причащав хворих. Начальними предметами були грамота, молитви, закон Божий і письмо</a:t>
            </a:r>
            <a:r>
              <a:rPr lang="uk-UA" sz="1700" smtClean="0"/>
              <a:t>.</a:t>
            </a:r>
            <a:endParaRPr lang="ru-RU" sz="1700" smtClean="0"/>
          </a:p>
        </p:txBody>
      </p:sp>
      <p:pic>
        <p:nvPicPr>
          <p:cNvPr id="21506" name="Picture 5" descr="dzhere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04800"/>
            <a:ext cx="62769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Поток">
  <a:themeElements>
    <a:clrScheme name="1_Поток 1">
      <a:dk1>
        <a:srgbClr val="444D26"/>
      </a:dk1>
      <a:lt1>
        <a:srgbClr val="FFFFFF"/>
      </a:lt1>
      <a:dk2>
        <a:srgbClr val="000000"/>
      </a:dk2>
      <a:lt2>
        <a:srgbClr val="FEFAC9"/>
      </a:lt2>
      <a:accent1>
        <a:srgbClr val="A5B592"/>
      </a:accent1>
      <a:accent2>
        <a:srgbClr val="F3A447"/>
      </a:accent2>
      <a:accent3>
        <a:srgbClr val="AAAAAA"/>
      </a:accent3>
      <a:accent4>
        <a:srgbClr val="DADADA"/>
      </a:accent4>
      <a:accent5>
        <a:srgbClr val="CFD7C7"/>
      </a:accent5>
      <a:accent6>
        <a:srgbClr val="DC943F"/>
      </a:accent6>
      <a:hlink>
        <a:srgbClr val="8E58B6"/>
      </a:hlink>
      <a:folHlink>
        <a:srgbClr val="7F6F6F"/>
      </a:folHlink>
    </a:clrScheme>
    <a:fontScheme name="1_Поток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Поток 1">
        <a:dk1>
          <a:srgbClr val="444D26"/>
        </a:dk1>
        <a:lt1>
          <a:srgbClr val="FFFFFF"/>
        </a:lt1>
        <a:dk2>
          <a:srgbClr val="000000"/>
        </a:dk2>
        <a:lt2>
          <a:srgbClr val="FEFAC9"/>
        </a:lt2>
        <a:accent1>
          <a:srgbClr val="A5B592"/>
        </a:accent1>
        <a:accent2>
          <a:srgbClr val="F3A447"/>
        </a:accent2>
        <a:accent3>
          <a:srgbClr val="AAAAAA"/>
        </a:accent3>
        <a:accent4>
          <a:srgbClr val="DADADA"/>
        </a:accent4>
        <a:accent5>
          <a:srgbClr val="CFD7C7"/>
        </a:accent5>
        <a:accent6>
          <a:srgbClr val="DC943F"/>
        </a:accent6>
        <a:hlink>
          <a:srgbClr val="8E58B6"/>
        </a:hlink>
        <a:folHlink>
          <a:srgbClr val="7F6F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651</Words>
  <PresentationFormat>Экран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Constantia</vt:lpstr>
      <vt:lpstr>Wingdings 2</vt:lpstr>
      <vt:lpstr>Times New Roman</vt:lpstr>
      <vt:lpstr>1_Поток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Админ</cp:lastModifiedBy>
  <cp:revision>33</cp:revision>
  <dcterms:created xsi:type="dcterms:W3CDTF">2012-10-07T16:03:52Z</dcterms:created>
  <dcterms:modified xsi:type="dcterms:W3CDTF">2015-10-14T17:56:53Z</dcterms:modified>
</cp:coreProperties>
</file>